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4C7F55-2A4D-46E8-BD5B-F94B5E2A5AF6}" v="20" dt="2019-08-16T13:04:08.9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er Widen" userId="a5935c967f2dfd7b" providerId="LiveId" clId="{364C7F55-2A4D-46E8-BD5B-F94B5E2A5AF6}"/>
    <pc:docChg chg="undo custSel addSld modSld">
      <pc:chgData name="Pher Widen" userId="a5935c967f2dfd7b" providerId="LiveId" clId="{364C7F55-2A4D-46E8-BD5B-F94B5E2A5AF6}" dt="2019-08-16T13:04:08.946" v="1783"/>
      <pc:docMkLst>
        <pc:docMk/>
      </pc:docMkLst>
      <pc:sldChg chg="modSp modAnim">
        <pc:chgData name="Pher Widen" userId="a5935c967f2dfd7b" providerId="LiveId" clId="{364C7F55-2A4D-46E8-BD5B-F94B5E2A5AF6}" dt="2019-08-16T13:02:42.643" v="1774"/>
        <pc:sldMkLst>
          <pc:docMk/>
          <pc:sldMk cId="3886512705" sldId="256"/>
        </pc:sldMkLst>
        <pc:spChg chg="mod">
          <ac:chgData name="Pher Widen" userId="a5935c967f2dfd7b" providerId="LiveId" clId="{364C7F55-2A4D-46E8-BD5B-F94B5E2A5AF6}" dt="2019-08-16T13:00:49.659" v="1767" actId="20577"/>
          <ac:spMkLst>
            <pc:docMk/>
            <pc:sldMk cId="3886512705" sldId="256"/>
            <ac:spMk id="6" creationId="{3C6716E3-208B-4ADF-9A96-28C07E27CB6E}"/>
          </ac:spMkLst>
        </pc:spChg>
      </pc:sldChg>
      <pc:sldChg chg="modSp add modAnim">
        <pc:chgData name="Pher Widen" userId="a5935c967f2dfd7b" providerId="LiveId" clId="{364C7F55-2A4D-46E8-BD5B-F94B5E2A5AF6}" dt="2019-08-16T13:03:27.197" v="1778"/>
        <pc:sldMkLst>
          <pc:docMk/>
          <pc:sldMk cId="2448697682" sldId="257"/>
        </pc:sldMkLst>
        <pc:spChg chg="mod">
          <ac:chgData name="Pher Widen" userId="a5935c967f2dfd7b" providerId="LiveId" clId="{364C7F55-2A4D-46E8-BD5B-F94B5E2A5AF6}" dt="2019-08-16T12:33:36.530" v="369" actId="313"/>
          <ac:spMkLst>
            <pc:docMk/>
            <pc:sldMk cId="2448697682" sldId="257"/>
            <ac:spMk id="2" creationId="{2BDD7949-D2B4-48C8-B562-57A282A16966}"/>
          </ac:spMkLst>
        </pc:spChg>
        <pc:spChg chg="mod">
          <ac:chgData name="Pher Widen" userId="a5935c967f2dfd7b" providerId="LiveId" clId="{364C7F55-2A4D-46E8-BD5B-F94B5E2A5AF6}" dt="2019-08-16T12:46:21.628" v="1059" actId="20577"/>
          <ac:spMkLst>
            <pc:docMk/>
            <pc:sldMk cId="2448697682" sldId="257"/>
            <ac:spMk id="3" creationId="{1031E191-2757-48C7-891D-12079CBE5C23}"/>
          </ac:spMkLst>
        </pc:spChg>
      </pc:sldChg>
      <pc:sldChg chg="modSp add modAnim">
        <pc:chgData name="Pher Widen" userId="a5935c967f2dfd7b" providerId="LiveId" clId="{364C7F55-2A4D-46E8-BD5B-F94B5E2A5AF6}" dt="2019-08-16T13:04:08.946" v="1783"/>
        <pc:sldMkLst>
          <pc:docMk/>
          <pc:sldMk cId="3229020693" sldId="258"/>
        </pc:sldMkLst>
        <pc:spChg chg="mod">
          <ac:chgData name="Pher Widen" userId="a5935c967f2dfd7b" providerId="LiveId" clId="{364C7F55-2A4D-46E8-BD5B-F94B5E2A5AF6}" dt="2019-08-16T12:50:42.647" v="1065" actId="27636"/>
          <ac:spMkLst>
            <pc:docMk/>
            <pc:sldMk cId="3229020693" sldId="258"/>
            <ac:spMk id="2" creationId="{CE8530B9-4340-48CA-B5A6-43381E92828F}"/>
          </ac:spMkLst>
        </pc:spChg>
        <pc:spChg chg="mod">
          <ac:chgData name="Pher Widen" userId="a5935c967f2dfd7b" providerId="LiveId" clId="{364C7F55-2A4D-46E8-BD5B-F94B5E2A5AF6}" dt="2019-08-16T12:58:48.700" v="1678" actId="6549"/>
          <ac:spMkLst>
            <pc:docMk/>
            <pc:sldMk cId="3229020693" sldId="258"/>
            <ac:spMk id="3" creationId="{F1C34616-8D93-4E87-A2D2-F4E75701C94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897F2-2395-4539-8035-357ED63D1767}" type="datetimeFigureOut">
              <a:rPr lang="sv-SE" smtClean="0"/>
              <a:t>2019-08-16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635F0-52AA-4282-B0B0-0F6D3DAF33D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773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6E10E-308E-4D89-A994-4492FBD3D46F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CA51-1E8D-46DE-A9C8-FC7323A5C3C3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B83DE-CCA2-466B-B55F-AD4F43BD7CC8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23E2C-1618-4B3E-9FDC-7EE8572AF165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07081-E092-4A19-AA62-6FD240B58A27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035A0-4FD5-462B-8025-6683945120F0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78118-8D42-4CD3-9943-2F2A38E5636C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627FF-9613-41D3-BA44-2AB7F425164A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0CB05-F571-4B88-9C58-3665A913135C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15CF2-A1F0-40D7-AC40-C7286E7BCC13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20E4E-6520-41AF-936A-182467BB3C15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CA881-859D-42E6-85E1-579B6163042A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9F8D8-78AF-4460-B6B5-1A486F111315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69E08-3652-4B90-9833-EE65D78F7E51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B75DB-68DC-4111-B6E1-898FD38436CB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05664-468F-4D81-81A7-4AF0A1D162D2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D43B-6141-4DDC-8EA4-6595972A7D27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320CE92-867B-4016-B64D-05460C020BE6}" type="datetime1">
              <a:rPr lang="en-US" smtClean="0"/>
              <a:t>8/16/2019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99C839-FA3D-4D04-9208-7BCB47332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648307"/>
          </a:xfrm>
        </p:spPr>
        <p:txBody>
          <a:bodyPr/>
          <a:lstStyle/>
          <a:p>
            <a:r>
              <a:rPr lang="sv-SE" dirty="0"/>
              <a:t>Arbetstidslagen 1983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C6716E3-208B-4ADF-9A96-28C07E27CB6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181100"/>
            <a:ext cx="10363826" cy="4819650"/>
          </a:xfrm>
        </p:spPr>
        <p:txBody>
          <a:bodyPr>
            <a:normAutofit lnSpcReduction="10000"/>
          </a:bodyPr>
          <a:lstStyle/>
          <a:p>
            <a:r>
              <a:rPr lang="sv-SE" dirty="0"/>
              <a:t>Arbetstidslagen är i grunden en skyddslagstiftning till arbetstagarnas förmån</a:t>
            </a:r>
          </a:p>
          <a:p>
            <a:r>
              <a:rPr lang="sv-SE" dirty="0"/>
              <a:t>Arbetstidslagen reglerar arbetstidsvillkor och inte monetära ersättningar</a:t>
            </a:r>
          </a:p>
          <a:p>
            <a:r>
              <a:rPr lang="sv-SE" dirty="0"/>
              <a:t>Arbetstidslagen är tillämplig på allt arbete </a:t>
            </a:r>
            <a:r>
              <a:rPr lang="sv-SE" sz="1600" dirty="0"/>
              <a:t>(förutom för mobilt vägtrafikarbete, flygpersonal, tågarbete i internationell tågtrafik och för minderåriga)</a:t>
            </a:r>
          </a:p>
          <a:p>
            <a:r>
              <a:rPr lang="sv-SE" dirty="0"/>
              <a:t>Stora delar av arbetstidslagen (ATL) är dispositiv och kan ersättas av centrala kollektivavtal, men eu: spärrar och förbud måste beaktas i kollektivavtalen om detta inte beaktas är kollektivavtalen ogiltiga och arbetsgivare som tillämpar ”ogiltiga” kollektivavtal blir skadeståndsskyldig</a:t>
            </a:r>
          </a:p>
          <a:p>
            <a:r>
              <a:rPr lang="sv-SE" dirty="0"/>
              <a:t>Brott mot arbetstidslagen sanktioneras genom skadestånd, sanktionsavgifter, straffansvar, vite </a:t>
            </a:r>
          </a:p>
          <a:p>
            <a:r>
              <a:rPr lang="sv-SE" dirty="0"/>
              <a:t>sanktionsavgifter har ersatt straffansvar för de flesta av arbetstidslagens regler</a:t>
            </a:r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47AD186-5D78-4274-9AFF-F330ABAA6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EFD293C-4A60-45ED-836D-006A211A2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512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DD7949-D2B4-48C8-B562-57A282A16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475946"/>
            <a:ext cx="10364451" cy="267308"/>
          </a:xfrm>
        </p:spPr>
        <p:txBody>
          <a:bodyPr>
            <a:normAutofit fontScale="90000"/>
          </a:bodyPr>
          <a:lstStyle/>
          <a:p>
            <a:r>
              <a:rPr lang="sv-SE" dirty="0"/>
              <a:t>ATL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31E191-2757-48C7-891D-12079CBE5C2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028700"/>
            <a:ext cx="10363826" cy="4854575"/>
          </a:xfrm>
        </p:spPr>
        <p:txBody>
          <a:bodyPr/>
          <a:lstStyle/>
          <a:p>
            <a:r>
              <a:rPr lang="sv-SE" dirty="0"/>
              <a:t>Arbetstidslagen är en tämligen besvärlig materia att tillämpa i praktiskt personalarbete</a:t>
            </a:r>
          </a:p>
          <a:p>
            <a:r>
              <a:rPr lang="sv-SE" dirty="0"/>
              <a:t>Atl innehåller svenska arbetstidsregler, eu direktiv, eu: spärrar och svenska centrala kollektivavtal som ska tillämpas parallellt</a:t>
            </a:r>
          </a:p>
          <a:p>
            <a:r>
              <a:rPr lang="sv-SE" dirty="0"/>
              <a:t>För de svenska arbetstidsreglerna i lagen gäller att de är dispositiva och kan ersättas med centrala kollektivavtal medan eu reglerna ofta är bestyckade med eu: spärrar som ju innebär att kollektivavtal som bryter mot eu: spärrarna blir ogiltiga</a:t>
            </a:r>
          </a:p>
          <a:p>
            <a:r>
              <a:rPr lang="sv-SE" dirty="0"/>
              <a:t>Atl reglerar: veckoarbetstid, jourtid, beredskap, övertid, extra övertid, nödfallsövertid, mertid, mertidsövertid, dygnsvila, veckovila, nattarbete, särskilt påfrestande nattarbete, rast, paus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F47DFB8-AF89-4816-8B26-3A5FB6562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C5F4D29-F425-4402-9EEF-5E588B83E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97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8530B9-4340-48CA-B5A6-43381E928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365126"/>
          </a:xfrm>
        </p:spPr>
        <p:txBody>
          <a:bodyPr>
            <a:normAutofit fontScale="90000"/>
          </a:bodyPr>
          <a:lstStyle/>
          <a:p>
            <a:r>
              <a:rPr lang="sv-SE" dirty="0"/>
              <a:t>atl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1C34616-8D93-4E87-A2D2-F4E75701C94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233996"/>
            <a:ext cx="10363826" cy="4749554"/>
          </a:xfrm>
        </p:spPr>
        <p:txBody>
          <a:bodyPr/>
          <a:lstStyle/>
          <a:p>
            <a:r>
              <a:rPr lang="sv-SE" dirty="0"/>
              <a:t>EU:s arbetstidsdirektiv anger att tid är antingen arbetstid eller fritid</a:t>
            </a:r>
          </a:p>
          <a:p>
            <a:r>
              <a:rPr lang="sv-SE" dirty="0"/>
              <a:t>Arbetsmiljöverket utövar tillsyn av arbetstidslagen efterlevnad (men inte av de centrala kollektivavtalen)</a:t>
            </a:r>
          </a:p>
          <a:p>
            <a:r>
              <a:rPr lang="sv-SE" dirty="0"/>
              <a:t>Om inte atl ersatts av centrala kollektivavtal kan arbetsmiljöverket ge dispens för vissa av lagens regleringar – dock får inte dispenserna bryta mot tillämpliga eu: spärrar</a:t>
            </a:r>
          </a:p>
          <a:p>
            <a:r>
              <a:rPr lang="sv-SE" dirty="0"/>
              <a:t>Arbetsmiljöverket kan utfärda förelägganden – förbud och vite</a:t>
            </a:r>
          </a:p>
          <a:p>
            <a:r>
              <a:rPr lang="sv-SE" dirty="0"/>
              <a:t>Arbetsmiljöverkets beslut överklagas i förvaltningsdomstolarna (förvaltningsrätt – kammarrätt- högsta förvaltningsdomstolen)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77C8E50-122F-49AA-BE06-03D71027D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prw liu 2019</a:t>
            </a:r>
            <a:endParaRPr lang="en-US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EBB00C7-6627-4C1C-9C34-CD4E4C2CF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020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roppe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EC2AC1123BD4E4EAD5D3F5B4ABCABCA" ma:contentTypeVersion="8" ma:contentTypeDescription="Skapa ett nytt dokument." ma:contentTypeScope="" ma:versionID="c41ca151f4123339a29747da88045695">
  <xsd:schema xmlns:xsd="http://www.w3.org/2001/XMLSchema" xmlns:xs="http://www.w3.org/2001/XMLSchema" xmlns:p="http://schemas.microsoft.com/office/2006/metadata/properties" xmlns:ns2="054efeae-adf5-4eef-9e7b-09797c2eef24" xmlns:ns3="744afde5-a735-4e93-ac19-5bebda2384c0" targetNamespace="http://schemas.microsoft.com/office/2006/metadata/properties" ma:root="true" ma:fieldsID="4c78932dbb34fc3f14588e9e1d26b086" ns2:_="" ns3:_="">
    <xsd:import namespace="054efeae-adf5-4eef-9e7b-09797c2eef24"/>
    <xsd:import namespace="744afde5-a735-4e93-ac19-5bebda2384c0"/>
    <xsd:element name="properties">
      <xsd:complexType>
        <xsd:sequence>
          <xsd:element name="documentManagement">
            <xsd:complexType>
              <xsd:all>
                <xsd:element ref="ns2:_lisam_Description" minOccurs="0"/>
                <xsd:element ref="ns3:_lisam_PublishedVers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4efeae-adf5-4eef-9e7b-09797c2eef24" elementFormDefault="qualified">
    <xsd:import namespace="http://schemas.microsoft.com/office/2006/documentManagement/types"/>
    <xsd:import namespace="http://schemas.microsoft.com/office/infopath/2007/PartnerControls"/>
    <xsd:element name="_lisam_Description" ma:index="8" nillable="true" ma:displayName="Beskrivning" ma:internalName="_lisam_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4afde5-a735-4e93-ac19-5bebda2384c0" elementFormDefault="qualified">
    <xsd:import namespace="http://schemas.microsoft.com/office/2006/documentManagement/types"/>
    <xsd:import namespace="http://schemas.microsoft.com/office/infopath/2007/PartnerControls"/>
    <xsd:element name="_lisam_PublishedVersion" ma:index="9" nillable="true" ma:displayName="Published Version" ma:internalName="_lisam_PublishedVersion">
      <xsd:simpleType>
        <xsd:restriction base="dms:Text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lisam_Description xmlns="054efeae-adf5-4eef-9e7b-09797c2eef24" xsi:nil="true"/>
    <_lisam_PublishedVersion xmlns="744afde5-a735-4e93-ac19-5bebda2384c0" xsi:nil="true"/>
  </documentManagement>
</p:properties>
</file>

<file path=customXml/itemProps1.xml><?xml version="1.0" encoding="utf-8"?>
<ds:datastoreItem xmlns:ds="http://schemas.openxmlformats.org/officeDocument/2006/customXml" ds:itemID="{A7FF9FE9-1EAA-42AF-9901-D4D58CCB9F7B}"/>
</file>

<file path=customXml/itemProps2.xml><?xml version="1.0" encoding="utf-8"?>
<ds:datastoreItem xmlns:ds="http://schemas.openxmlformats.org/officeDocument/2006/customXml" ds:itemID="{2C8D476E-E574-4FD6-BA1C-E77860598D06}"/>
</file>

<file path=customXml/itemProps3.xml><?xml version="1.0" encoding="utf-8"?>
<ds:datastoreItem xmlns:ds="http://schemas.openxmlformats.org/officeDocument/2006/customXml" ds:itemID="{30DA1F8C-2C0C-40D6-A236-4DFF34F9FE49}"/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TM04033925[[fn=Droppe]]</Template>
  <TotalTime>46</TotalTime>
  <Words>295</Words>
  <Application>Microsoft Office PowerPoint</Application>
  <PresentationFormat>Bredbild</PresentationFormat>
  <Paragraphs>24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Tw Cen MT</vt:lpstr>
      <vt:lpstr>Droppe</vt:lpstr>
      <vt:lpstr>Arbetstidslagen 1983</vt:lpstr>
      <vt:lpstr>ATL</vt:lpstr>
      <vt:lpstr>atl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Arbetstidslagen 1983</dc:title>
  <dc:creator>Pher Widen</dc:creator>
  <cp:lastModifiedBy>Pher Widen</cp:lastModifiedBy>
  <cp:revision>1</cp:revision>
  <dcterms:created xsi:type="dcterms:W3CDTF">2019-08-16T12:17:35Z</dcterms:created>
  <dcterms:modified xsi:type="dcterms:W3CDTF">2019-08-16T13:04:17Z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0x010100CEC2AC1123BD4E4EAD5D3F5B4ABCABCA</vt:lpwstr>
  </property>
</Properties>
</file>